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9"/>
  </p:notesMasterIdLst>
  <p:handoutMasterIdLst>
    <p:handoutMasterId r:id="rId40"/>
  </p:handoutMasterIdLst>
  <p:sldIdLst>
    <p:sldId id="861" r:id="rId6"/>
    <p:sldId id="863" r:id="rId7"/>
    <p:sldId id="258" r:id="rId8"/>
    <p:sldId id="480" r:id="rId9"/>
    <p:sldId id="794" r:id="rId10"/>
    <p:sldId id="783" r:id="rId11"/>
    <p:sldId id="772" r:id="rId12"/>
    <p:sldId id="842" r:id="rId13"/>
    <p:sldId id="840" r:id="rId14"/>
    <p:sldId id="786" r:id="rId15"/>
    <p:sldId id="843" r:id="rId16"/>
    <p:sldId id="844" r:id="rId17"/>
    <p:sldId id="855" r:id="rId18"/>
    <p:sldId id="857" r:id="rId19"/>
    <p:sldId id="799" r:id="rId20"/>
    <p:sldId id="859" r:id="rId21"/>
    <p:sldId id="847" r:id="rId22"/>
    <p:sldId id="820" r:id="rId23"/>
    <p:sldId id="819" r:id="rId24"/>
    <p:sldId id="821" r:id="rId25"/>
    <p:sldId id="822" r:id="rId26"/>
    <p:sldId id="256" r:id="rId27"/>
    <p:sldId id="864" r:id="rId28"/>
    <p:sldId id="862" r:id="rId29"/>
    <p:sldId id="826" r:id="rId30"/>
    <p:sldId id="828" r:id="rId31"/>
    <p:sldId id="834" r:id="rId32"/>
    <p:sldId id="835" r:id="rId33"/>
    <p:sldId id="851" r:id="rId34"/>
    <p:sldId id="836" r:id="rId35"/>
    <p:sldId id="790" r:id="rId36"/>
    <p:sldId id="866" r:id="rId37"/>
    <p:sldId id="865" r:id="rId38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 autoAdjust="0"/>
    <p:restoredTop sz="94558"/>
  </p:normalViewPr>
  <p:slideViewPr>
    <p:cSldViewPr>
      <p:cViewPr varScale="1">
        <p:scale>
          <a:sx n="121" d="100"/>
          <a:sy n="121" d="100"/>
        </p:scale>
        <p:origin x="15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3/1/20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3/1/20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29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6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4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35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8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85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9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26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78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5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19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69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98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2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8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82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33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168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08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EABEF5-5BEA-084C-862B-6A30BC4376C0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33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708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04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14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09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86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9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63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9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2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14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90039311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4802273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oNttX1dxY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BD5ha9mENzw" TargetMode="Externa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vYNxcZQ3B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fYC_CBNti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8-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cr7e/ppt16-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8-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8-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8-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8-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09700" y="7620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971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Lecture #15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Advertising and Public Relations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Social Media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March 4, 2020</a:t>
            </a:r>
          </a:p>
          <a:p>
            <a:pPr eaLnBrk="1" hangingPunct="1">
              <a:defRPr/>
            </a:pPr>
            <a:endParaRPr lang="en-US" sz="1800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63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207884"/>
            <a:ext cx="72390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DEVELOPING THE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ADVERTISING PROGRAM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DESIGNING THE ADVERTISEMENT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219200" y="17526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Message Content</a:t>
            </a:r>
          </a:p>
          <a:p>
            <a:pPr lvl="1">
              <a:buFont typeface="Arial"/>
              <a:buChar char="•"/>
            </a:pPr>
            <a:r>
              <a:rPr lang="en-US" dirty="0"/>
              <a:t>Informational Element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Persuasive Element</a:t>
            </a:r>
          </a:p>
          <a:p>
            <a:pPr marL="457200" lvl="1" indent="0">
              <a:buNone/>
            </a:pPr>
            <a:endParaRPr lang="en-US" dirty="0">
              <a:sym typeface="Wingdings 3" charset="0"/>
            </a:endParaRPr>
          </a:p>
          <a:p>
            <a:pPr marL="0" indent="0">
              <a:buNone/>
            </a:pPr>
            <a:r>
              <a:rPr lang="en-US" dirty="0"/>
              <a:t>Common Types of Appeals</a:t>
            </a:r>
          </a:p>
          <a:p>
            <a:pPr lvl="1">
              <a:buFont typeface="Arial"/>
              <a:buChar char="•"/>
            </a:pPr>
            <a:r>
              <a:rPr lang="en-US" dirty="0"/>
              <a:t>Fear Appeals – Avoid Negative Experiences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Sex Appeals – Increase Attractiveness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Humorous Appeals – Fun and Exciting</a:t>
            </a:r>
          </a:p>
        </p:txBody>
      </p:sp>
      <p:pic>
        <p:nvPicPr>
          <p:cNvPr id="5" name="Picture 9" descr="Click for a link to the Super Bowl Ad Meter">
            <a:hlinkClick r:id="rId3"/>
            <a:extLst>
              <a:ext uri="{FF2B5EF4-FFF2-40B4-BE49-F238E27FC236}">
                <a16:creationId xmlns:a16="http://schemas.microsoft.com/office/drawing/2014/main" id="{E139D163-0144-BB4F-A902-F4B5731D5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388" y="3363357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07A7B-C61F-4C4E-9EB9-46534A102018}"/>
              </a:ext>
            </a:extLst>
          </p:cNvPr>
          <p:cNvSpPr txBox="1"/>
          <p:nvPr/>
        </p:nvSpPr>
        <p:spPr>
          <a:xfrm>
            <a:off x="7531102" y="290469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Geico</a:t>
            </a:r>
          </a:p>
        </p:txBody>
      </p:sp>
      <p:pic>
        <p:nvPicPr>
          <p:cNvPr id="7" name="Picture 9" descr="Click for a link to the Super Bowl Ad Meter">
            <a:hlinkClick r:id="rId5"/>
            <a:extLst>
              <a:ext uri="{FF2B5EF4-FFF2-40B4-BE49-F238E27FC236}">
                <a16:creationId xmlns:a16="http://schemas.microsoft.com/office/drawing/2014/main" id="{FAC1DCD7-DBC3-D84E-8CBA-04CBEB67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180" y="3360586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475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152400"/>
            <a:ext cx="72390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173992" y="274638"/>
            <a:ext cx="7512808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DEVELOPING THE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ADVERTISING PROGRAM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DESIGNING THE ADVERTISEMENT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524000" y="1818229"/>
            <a:ext cx="7162800" cy="2271171"/>
          </a:xfrm>
        </p:spPr>
        <p:txBody>
          <a:bodyPr/>
          <a:lstStyle/>
          <a:p>
            <a:pPr>
              <a:buNone/>
            </a:pPr>
            <a:r>
              <a:rPr lang="en-US" dirty="0"/>
              <a:t>Creating the Actual Message</a:t>
            </a:r>
          </a:p>
          <a:p>
            <a:pPr lvl="1">
              <a:buFont typeface="Arial"/>
              <a:buChar char="•"/>
            </a:pPr>
            <a:r>
              <a:rPr lang="en-US" dirty="0"/>
              <a:t>Celebrity Spokespeople</a:t>
            </a:r>
          </a:p>
          <a:p>
            <a:pPr lvl="2">
              <a:buFont typeface="Arial"/>
              <a:buChar char="•"/>
            </a:pPr>
            <a:r>
              <a:rPr lang="en-US" dirty="0">
                <a:sym typeface="Wingdings 3" charset="0"/>
              </a:rPr>
              <a:t>Careful of Image Over Time!</a:t>
            </a:r>
          </a:p>
          <a:p>
            <a:pPr lvl="1">
              <a:buFont typeface="Arial"/>
              <a:buChar char="•"/>
            </a:pPr>
            <a:r>
              <a:rPr lang="en-US" dirty="0"/>
              <a:t>Cost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Ideas and Artwork</a:t>
            </a:r>
          </a:p>
        </p:txBody>
      </p:sp>
      <p:grpSp>
        <p:nvGrpSpPr>
          <p:cNvPr id="6" name="Group 5" descr="Click for the Beats case study."/>
          <p:cNvGrpSpPr/>
          <p:nvPr/>
        </p:nvGrpSpPr>
        <p:grpSpPr>
          <a:xfrm>
            <a:off x="5181600" y="3631481"/>
            <a:ext cx="2802887" cy="762000"/>
            <a:chOff x="5211815" y="5511117"/>
            <a:chExt cx="2802887" cy="762000"/>
          </a:xfrm>
        </p:grpSpPr>
        <p:pic>
          <p:nvPicPr>
            <p:cNvPr id="14" name="Picture 4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6189" y="5511117"/>
              <a:ext cx="798513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211815" y="5798906"/>
              <a:ext cx="1958613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dirty="0"/>
                <a:t>Beats by Dre 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2783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4676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18-2</a:t>
            </a:r>
            <a:r>
              <a:rPr lang="en-US" sz="2800" dirty="0"/>
              <a:t>  Television, direct mail, and newspapers account for more than 75% of all advertising expenditures ($ in millions).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ie chart of advertising expenditures in various medi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35" y="1339418"/>
            <a:ext cx="4635384" cy="47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8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46163" y="160338"/>
            <a:ext cx="80010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 eaLnBrk="1" hangingPunct="1">
              <a:lnSpc>
                <a:spcPct val="9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228600"/>
            <a:ext cx="8001000" cy="990600"/>
          </a:xfrm>
        </p:spPr>
        <p:txBody>
          <a:bodyPr anchor="ctr"/>
          <a:lstStyle/>
          <a:p>
            <a:r>
              <a:rPr lang="en-US" sz="2800" b="1" dirty="0">
                <a:solidFill>
                  <a:srgbClr val="00B0F0"/>
                </a:solidFill>
              </a:rPr>
              <a:t>APPLYING MARKETING METRICS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 What Is the Best Way to Reach 1,000 Customers?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74800"/>
            <a:ext cx="8229600" cy="4978400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>
                <a:latin typeface="Arial"/>
                <a:cs typeface="Arial"/>
              </a:rPr>
              <a:t>Cost per Thousand (CPM) Impressions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>
                <a:latin typeface="Arial"/>
                <a:cs typeface="Arial"/>
              </a:rPr>
              <a:t>CPM = (Cost of Ad ÷ Audience size) x 1,000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3999" y="2971187"/>
          <a:ext cx="6364288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1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Media 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Cost of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Audience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Cost per Thousand Impressions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i="1" dirty="0"/>
                        <a:t>Time </a:t>
                      </a:r>
                      <a:r>
                        <a:rPr lang="en-US" dirty="0"/>
                        <a:t>(magazine)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$366,000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i="1" dirty="0"/>
                        <a:t>USA Today </a:t>
                      </a:r>
                      <a:r>
                        <a:rPr lang="en-US" dirty="0"/>
                        <a:t>(newspaper)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$242,600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1,003,529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Super Bowl (television)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 Placeholder 9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5249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4458"/>
            <a:ext cx="7311014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465601"/>
            <a:ext cx="9144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DEVELOPING THE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ADVERTISING PROGRAM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DIFFERENT MEDIA ALTERNATIVES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778000"/>
            <a:ext cx="5147733" cy="37846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/>
                <a:cs typeface="Arial"/>
              </a:rPr>
              <a:t>Television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Reaches 96 Percent </a:t>
            </a:r>
            <a:br>
              <a:rPr lang="en-US" sz="2800" b="1" dirty="0">
                <a:latin typeface="Arial"/>
                <a:cs typeface="Arial"/>
              </a:rPr>
            </a:br>
            <a:r>
              <a:rPr lang="en-US" sz="2800" b="1" dirty="0">
                <a:latin typeface="Arial"/>
                <a:cs typeface="Arial"/>
              </a:rPr>
              <a:t>of Households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Out-of-Home TV in Hotels, Bars, Offices, etc.</a:t>
            </a:r>
          </a:p>
        </p:txBody>
      </p:sp>
      <p:pic>
        <p:nvPicPr>
          <p:cNvPr id="1109007" name="Picture 15" descr="A graphic lists television's advantages and disadvant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881000"/>
            <a:ext cx="7026349" cy="11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©Paul Spinelli/AP Images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96915"/>
            <a:ext cx="2843071" cy="18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6611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43000" y="496582"/>
            <a:ext cx="9144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DEVELOPING THE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ADVERTISING PROGRAM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DIFFERENT MEDIA ALTERNATIVES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95400" y="1778000"/>
            <a:ext cx="7391400" cy="4775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/>
                <a:cs typeface="Arial"/>
              </a:rPr>
              <a:t>Internet and Online Advertising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Audio and Video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Rich Media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Banner/Display Ads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  <a:hlinkClick r:id="rId3" action="ppaction://hlinksldjump"/>
              </a:rPr>
              <a:t>Mobile Marketing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1121292" name="Picture 12" descr="A graphic listing the Internet's advantages and disadvantag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492" y="4951547"/>
            <a:ext cx="6955791" cy="11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Source: comScore; (tape measure) ©Kim Hall/Getty Images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88" y="2692405"/>
            <a:ext cx="3022662" cy="12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66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e chart of the share of Internet searches of various search engin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443184"/>
            <a:ext cx="4535479" cy="4818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CD09BC-EBCC-44C1-8EFB-4FBF635B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08670"/>
            <a:ext cx="7924800" cy="609600"/>
          </a:xfrm>
        </p:spPr>
        <p:txBody>
          <a:bodyPr/>
          <a:lstStyle/>
          <a:p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18-4</a:t>
            </a:r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0000"/>
                </a:solidFill>
              </a:rPr>
              <a:t>Google, Microsoft, and Yahoo! have the largest shares of Internet searches and offer opportunities for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online advertising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F1147570-4CD1-4393-854A-8D68A1A285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20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ic describing the advantages and disadvantages of various types of sales promotion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5541311" cy="49479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9F4D05-09CB-4B23-93F7-3063C7D5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18-6</a:t>
            </a:r>
            <a:r>
              <a:rPr lang="en-US" sz="2800" dirty="0"/>
              <a:t>  Sales promotions can be used to achieve many objectives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A586A343-BF77-49D0-86AC-331FEF8EB1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754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52400"/>
            <a:ext cx="7980363" cy="8382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0600" y="228600"/>
            <a:ext cx="81534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SALES PROMOTION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CONSUMER-ORIENTED SALES PROMOTION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90601" y="1515687"/>
            <a:ext cx="6019800" cy="5156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Product Placement</a:t>
            </a:r>
            <a:endParaRPr lang="en-US" b="1" dirty="0">
              <a:solidFill>
                <a:srgbClr val="0064FF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Use of Brand-Name Product in Movie or TV</a:t>
            </a: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Annual Value of Product Placements Exceeds $6 Billion</a:t>
            </a: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Consumer Complaints are Leading to New Regulations about Disclosure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©Howard Harrison/Alamy Stock Photo</a:t>
            </a:r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sign&#13;&#10;&#13;&#10;Description automatically generated">
            <a:hlinkClick r:id="rId3"/>
            <a:extLst>
              <a:ext uri="{FF2B5EF4-FFF2-40B4-BE49-F238E27FC236}">
                <a16:creationId xmlns:a16="http://schemas.microsoft.com/office/drawing/2014/main" id="{BDCC356A-BDB0-4148-B84F-ED4FD80E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24635"/>
            <a:ext cx="2010833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17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34489" y="274637"/>
            <a:ext cx="80946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52500" y="160338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SALES PROMOTION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TRADE-ORIENTED SALES PROMOTION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64FF"/>
                </a:solidFill>
                <a:hlinkClick r:id="" action="ppaction://noaction"/>
              </a:rPr>
              <a:t>Trade-Oriented Sales Promotion</a:t>
            </a:r>
            <a:endParaRPr lang="en-US" sz="2800" dirty="0">
              <a:solidFill>
                <a:srgbClr val="0064FF"/>
              </a:solidFill>
            </a:endParaRPr>
          </a:p>
          <a:p>
            <a:r>
              <a:rPr lang="en-US" sz="2800" dirty="0"/>
              <a:t>Allowances and Discounts</a:t>
            </a:r>
          </a:p>
          <a:p>
            <a:pPr lvl="1">
              <a:buFont typeface="Arial"/>
              <a:buChar char="•"/>
            </a:pPr>
            <a:r>
              <a:rPr lang="en-US" dirty="0"/>
              <a:t>Merchandise Allowance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Case Allowance</a:t>
            </a:r>
          </a:p>
          <a:p>
            <a:pPr lvl="2">
              <a:buFont typeface="Arial"/>
              <a:buChar char="•"/>
            </a:pPr>
            <a:r>
              <a:rPr lang="en-US" sz="2800" dirty="0"/>
              <a:t>Free Goods</a:t>
            </a:r>
            <a:endParaRPr lang="en-US" sz="2800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Finance Allowance</a:t>
            </a:r>
            <a:endParaRPr lang="en-US" dirty="0">
              <a:sym typeface="Wingdings 3" charset="0"/>
            </a:endParaRPr>
          </a:p>
          <a:p>
            <a:pPr lvl="2"/>
            <a:r>
              <a:rPr lang="en-US" sz="2800" dirty="0"/>
              <a:t>Floor Stock Protection</a:t>
            </a:r>
          </a:p>
          <a:p>
            <a:pPr lvl="2"/>
            <a:r>
              <a:rPr lang="en-US" sz="2800" dirty="0"/>
              <a:t>Freight Allowance</a:t>
            </a:r>
          </a:p>
        </p:txBody>
      </p:sp>
    </p:spTree>
    <p:extLst>
      <p:ext uri="{BB962C8B-B14F-4D97-AF65-F5344CB8AC3E}">
        <p14:creationId xmlns:p14="http://schemas.microsoft.com/office/powerpoint/2010/main" val="41568115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D520-E6CB-C240-9C67-4A4D3859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1804-33A8-5146-9EB0-C351F07BB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Rady Labs</a:t>
            </a:r>
            <a:r>
              <a:rPr lang="en-US" dirty="0"/>
              <a:t>…time is running out! Now is the time if you haven’t signed up</a:t>
            </a:r>
          </a:p>
          <a:p>
            <a:r>
              <a:rPr lang="en-US" b="1" dirty="0"/>
              <a:t>CAPE Evaluations – </a:t>
            </a:r>
            <a:r>
              <a:rPr lang="en-US" dirty="0">
                <a:solidFill>
                  <a:srgbClr val="00B050"/>
                </a:solidFill>
              </a:rPr>
              <a:t>2% Extra Credit points </a:t>
            </a:r>
            <a:r>
              <a:rPr lang="en-US" dirty="0"/>
              <a:t>towards your Final Exam Score! </a:t>
            </a:r>
            <a:r>
              <a:rPr lang="en-US" dirty="0">
                <a:solidFill>
                  <a:srgbClr val="00B050"/>
                </a:solidFill>
              </a:rPr>
              <a:t>3% Points for 90% class participation! </a:t>
            </a:r>
            <a:r>
              <a:rPr lang="en-US" b="1" dirty="0"/>
              <a:t>Thanks for your help!</a:t>
            </a:r>
            <a:r>
              <a:rPr lang="en-US" dirty="0"/>
              <a:t> Send your completion screen shots to Dani</a:t>
            </a:r>
          </a:p>
          <a:p>
            <a:r>
              <a:rPr lang="en-US" b="1" dirty="0"/>
              <a:t>Final Lecture Schedule </a:t>
            </a:r>
            <a:r>
              <a:rPr lang="en-US" dirty="0"/>
              <a:t>– Wednesday, March 11</a:t>
            </a:r>
            <a:r>
              <a:rPr lang="en-US" baseline="30000" dirty="0"/>
              <a:t>th </a:t>
            </a:r>
            <a:r>
              <a:rPr lang="en-US" dirty="0"/>
              <a:t>will be </a:t>
            </a:r>
            <a:r>
              <a:rPr lang="en-US" b="1" dirty="0"/>
              <a:t>5-minute Group Presentation </a:t>
            </a:r>
            <a:r>
              <a:rPr lang="en-US" dirty="0"/>
              <a:t>and </a:t>
            </a:r>
            <a:r>
              <a:rPr lang="en-US" b="1" dirty="0"/>
              <a:t>Final Exam Review </a:t>
            </a:r>
            <a:r>
              <a:rPr lang="en-US" dirty="0"/>
              <a:t>only. </a:t>
            </a:r>
            <a:r>
              <a:rPr lang="en-US" dirty="0">
                <a:solidFill>
                  <a:srgbClr val="00B050"/>
                </a:solidFill>
              </a:rPr>
              <a:t>Not to be missed!</a:t>
            </a:r>
          </a:p>
          <a:p>
            <a:r>
              <a:rPr lang="en-US" dirty="0"/>
              <a:t>Group Leaders – </a:t>
            </a:r>
            <a:r>
              <a:rPr lang="en-US" b="1" dirty="0"/>
              <a:t>3-5 slide summary, </a:t>
            </a:r>
            <a:r>
              <a:rPr lang="en-US" dirty="0"/>
              <a:t>you decide how/who should present…think “Shark Tank”</a:t>
            </a:r>
          </a:p>
        </p:txBody>
      </p:sp>
    </p:spTree>
    <p:extLst>
      <p:ext uri="{BB962C8B-B14F-4D97-AF65-F5344CB8AC3E}">
        <p14:creationId xmlns:p14="http://schemas.microsoft.com/office/powerpoint/2010/main" val="3967919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53318" y="388938"/>
            <a:ext cx="77517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SALES PROMOTION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TRADE-ORIENTED SALES PROMOTION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600200" y="1600200"/>
            <a:ext cx="7086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Cooperative Advertising</a:t>
            </a:r>
            <a:endParaRPr lang="en-US" dirty="0">
              <a:solidFill>
                <a:srgbClr val="0064FF"/>
              </a:solidFill>
            </a:endParaRPr>
          </a:p>
          <a:p>
            <a:pPr marL="857250" lvl="1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Manufacturer Pays Percentage of Retailer’s Advertising Expense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Training of Distributors’ </a:t>
            </a:r>
            <a:r>
              <a:rPr lang="en-US" dirty="0" err="1"/>
              <a:t>Salesforces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Success Rests on Resellers’ </a:t>
            </a:r>
            <a:r>
              <a:rPr lang="en-US" dirty="0" err="1"/>
              <a:t>Salesforce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Produce Manuals, Brochures</a:t>
            </a:r>
          </a:p>
          <a:p>
            <a:pPr lvl="1">
              <a:buFont typeface="Arial"/>
              <a:buChar char="•"/>
            </a:pPr>
            <a:r>
              <a:rPr lang="en-US" dirty="0"/>
              <a:t>National Sales Meetings</a:t>
            </a:r>
          </a:p>
          <a:p>
            <a:pPr lvl="1">
              <a:buFont typeface="Arial"/>
              <a:buChar char="•"/>
            </a:pPr>
            <a:r>
              <a:rPr lang="en-US" dirty="0"/>
              <a:t>Recognition Programs</a:t>
            </a:r>
          </a:p>
        </p:txBody>
      </p:sp>
    </p:spTree>
    <p:extLst>
      <p:ext uri="{BB962C8B-B14F-4D97-AF65-F5344CB8AC3E}">
        <p14:creationId xmlns:p14="http://schemas.microsoft.com/office/powerpoint/2010/main" val="298502795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99357"/>
            <a:ext cx="80565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PUBLIC RELATIONS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47800" y="1600201"/>
            <a:ext cx="5502256" cy="256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Publicity Tools</a:t>
            </a:r>
            <a:endParaRPr lang="en-US" dirty="0">
              <a:solidFill>
                <a:srgbClr val="0064FF"/>
              </a:solidFill>
            </a:endParaRPr>
          </a:p>
          <a:p>
            <a:pPr marL="457200" lvl="1" indent="0">
              <a:buNone/>
            </a:pPr>
            <a:r>
              <a:rPr lang="en-US" dirty="0"/>
              <a:t>News Release</a:t>
            </a:r>
            <a:endParaRPr lang="en-US" dirty="0">
              <a:sym typeface="Wingdings 3" charset="0"/>
            </a:endParaRPr>
          </a:p>
          <a:p>
            <a:pPr marL="457200" lvl="1" indent="0">
              <a:buNone/>
            </a:pPr>
            <a:r>
              <a:rPr lang="en-US" dirty="0"/>
              <a:t>News Conference</a:t>
            </a:r>
            <a:endParaRPr lang="en-US" dirty="0">
              <a:sym typeface="Wingdings 3" charset="0"/>
            </a:endParaRPr>
          </a:p>
          <a:p>
            <a:pPr marL="457200" lvl="1" indent="0">
              <a:buNone/>
            </a:pPr>
            <a:r>
              <a:rPr lang="en-US" dirty="0"/>
              <a:t>Public Service</a:t>
            </a:r>
            <a:br>
              <a:rPr lang="en-US" dirty="0"/>
            </a:br>
            <a:r>
              <a:rPr lang="en-US" dirty="0"/>
              <a:t>Announcement (PSA)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Publicity Often Provides Stronger Impact than Does Advertising!</a:t>
            </a:r>
          </a:p>
        </p:txBody>
      </p:sp>
      <p:grpSp>
        <p:nvGrpSpPr>
          <p:cNvPr id="4" name="Group 3" descr="Click for the American Red Cross PSA."/>
          <p:cNvGrpSpPr/>
          <p:nvPr/>
        </p:nvGrpSpPr>
        <p:grpSpPr>
          <a:xfrm>
            <a:off x="6973443" y="4578687"/>
            <a:ext cx="1877437" cy="1408331"/>
            <a:chOff x="3833569" y="4702175"/>
            <a:chExt cx="1877437" cy="1408331"/>
          </a:xfrm>
        </p:grpSpPr>
        <p:sp>
          <p:nvSpPr>
            <p:cNvPr id="2" name="TextBox 1"/>
            <p:cNvSpPr txBox="1"/>
            <p:nvPr/>
          </p:nvSpPr>
          <p:spPr>
            <a:xfrm>
              <a:off x="3833569" y="470217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dirty="0"/>
                <a:t>American </a:t>
              </a:r>
            </a:p>
            <a:p>
              <a:pPr algn="ctr">
                <a:buNone/>
              </a:pPr>
              <a:r>
                <a:rPr lang="en-US" sz="1800" dirty="0"/>
                <a:t>Red Cross PSA</a:t>
              </a:r>
            </a:p>
          </p:txBody>
        </p:sp>
        <p:pic>
          <p:nvPicPr>
            <p:cNvPr id="9" name="Picture 5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3031" y="5348506"/>
              <a:ext cx="798512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42532"/>
            <a:ext cx="3117658" cy="230394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6FD0F6-D330-4A82-9947-0C9E82878A5F}"/>
              </a:ext>
            </a:extLst>
          </p:cNvPr>
          <p:cNvSpPr txBox="1">
            <a:spLocks/>
          </p:cNvSpPr>
          <p:nvPr/>
        </p:nvSpPr>
        <p:spPr>
          <a:xfrm>
            <a:off x="4653817" y="4026922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i="1" dirty="0"/>
              <a:t>©</a:t>
            </a:r>
            <a:r>
              <a:rPr lang="en-US" b="0" dirty="0"/>
              <a:t>Theo </a:t>
            </a:r>
            <a:r>
              <a:rPr lang="en-US" b="0" dirty="0" err="1"/>
              <a:t>Wargo</a:t>
            </a:r>
            <a:r>
              <a:rPr lang="en-US" b="0" dirty="0"/>
              <a:t>/NBC/Stringer/Getty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1322824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31242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Lecture #15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Social Media Channels</a:t>
            </a:r>
          </a:p>
        </p:txBody>
      </p:sp>
    </p:spTree>
    <p:extLst>
      <p:ext uri="{BB962C8B-B14F-4D97-AF65-F5344CB8AC3E}">
        <p14:creationId xmlns:p14="http://schemas.microsoft.com/office/powerpoint/2010/main" val="4054709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143000" y="274638"/>
            <a:ext cx="7907338" cy="8683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A50532"/>
              </a:solidFill>
              <a:highlight>
                <a:srgbClr val="0000FF"/>
              </a:highlight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52600" y="274638"/>
            <a:ext cx="6934200" cy="1143000"/>
          </a:xfrm>
        </p:spPr>
        <p:txBody>
          <a:bodyPr/>
          <a:lstStyle/>
          <a:p>
            <a:r>
              <a:rPr lang="en-US" sz="2000" b="1" dirty="0">
                <a:solidFill>
                  <a:srgbClr val="00B0F0"/>
                </a:solidFill>
              </a:rPr>
              <a:t>LEARNING OBJECTIVES (LO)- Social Media</a:t>
            </a:r>
            <a:br>
              <a:rPr lang="en-US" sz="2000" b="1" dirty="0">
                <a:solidFill>
                  <a:srgbClr val="007800"/>
                </a:solidFill>
              </a:rPr>
            </a:br>
            <a:endParaRPr lang="en-US" sz="18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562100" y="1441286"/>
            <a:ext cx="73152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/>
              <a:t>Define social media and describe how they differ from traditional advertising media.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Identify the four major social media and describe   how brand managers integrate them into marketing actions.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Describe the differing roles of those receiving  messages through traditional versus social media and how brand managers select social media.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Compare the performance measures of social media linked to costs (inputs) versus revenues (outputs).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98138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260409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800" dirty="0">
              <a:solidFill>
                <a:srgbClr val="A5053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MOBILE MOMENTS WILL SOON INCLUDE A NICE RIDE!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48200" y="1600201"/>
            <a:ext cx="4038600" cy="4419600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en-US" sz="2400" dirty="0"/>
              <a:t>Consumers Experience 150 to 200 “Mobile Moments” Each Day (Example: Social Media)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en-US" sz="2400" dirty="0"/>
              <a:t>Now, Connected Cars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en-US" sz="2400" dirty="0"/>
              <a:t>Mobile Apps for Special Advertising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en-US" sz="2400" dirty="0"/>
              <a:t>61% of Internet Advertising Targets Mobile Devices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en-US" sz="2400" dirty="0"/>
              <a:t>Messaging Combined with Internet Bots are “Conversational Commerce”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2937033" cy="2171201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49A1059-0EEB-4D41-8DBB-5D4ED27005C6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</a:t>
            </a:r>
            <a:r>
              <a:rPr lang="en-US" b="0" dirty="0" err="1"/>
              <a:t>Pozdeyev</a:t>
            </a:r>
            <a:r>
              <a:rPr lang="en-US" b="0" dirty="0"/>
              <a:t> Vitaly/Shutterstock; ©</a:t>
            </a:r>
            <a:r>
              <a:rPr lang="en-US" b="0" dirty="0" err="1"/>
              <a:t>Hilch</a:t>
            </a:r>
            <a:r>
              <a:rPr lang="en-US" b="0" dirty="0"/>
              <a:t>/Shutterstock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72637238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57306"/>
            <a:ext cx="79041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0" y="84594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UNDERSTANDING SOCIAL MEDIA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WHAT ARE SOCIAL MEDIA?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995596"/>
            <a:ext cx="4601028" cy="2667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Classifying Social Media: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Media Richness</a:t>
            </a:r>
          </a:p>
          <a:p>
            <a:pPr marL="914400" lvl="2" indent="0">
              <a:buNone/>
            </a:pPr>
            <a:r>
              <a:rPr lang="en-US" dirty="0"/>
              <a:t>Acoustic, Visual, Personal Contact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Self-Disclosure</a:t>
            </a:r>
          </a:p>
          <a:p>
            <a:pPr marL="914400" lvl="2" indent="0">
              <a:buNone/>
            </a:pPr>
            <a:r>
              <a:rPr lang="en-US" dirty="0"/>
              <a:t>Achieve Favorable Image</a:t>
            </a:r>
          </a:p>
          <a:p>
            <a:pPr marL="914400" lvl="2" indent="0">
              <a:buNone/>
            </a:pPr>
            <a:r>
              <a:rPr lang="en-US" dirty="0"/>
              <a:t>Greater Self-Disclosure Likely to Increase Influence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94" y="2495740"/>
            <a:ext cx="2653187" cy="215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74402" y="231591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66800" y="203882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FOUR IMPORTANT SOCIAL NETWORKS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FACEBOOK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219200" y="1295399"/>
            <a:ext cx="536713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Facebook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Facebook in a Brand Manager’</a:t>
            </a:r>
            <a:r>
              <a:rPr lang="en-US" altLang="ja-JP" dirty="0"/>
              <a:t>s Strategy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sym typeface="Wingdings 3" charset="0"/>
              </a:rPr>
              <a:t>Be Creative: Use Links,  Photos, Videos</a:t>
            </a:r>
          </a:p>
          <a:p>
            <a:pPr lvl="1">
              <a:buFont typeface="Arial"/>
              <a:buChar char="•"/>
            </a:pPr>
            <a:r>
              <a:rPr lang="en-US" dirty="0"/>
              <a:t>Make It Familiar, But with a Twist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Keep It Fresh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Learn Users’ Passions and Let Them Guide Content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65" y="1765982"/>
            <a:ext cx="2304704" cy="2101167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D3CAFEE-4BE5-4BB3-B498-A80AB1BD3D04}"/>
              </a:ext>
            </a:extLst>
          </p:cNvPr>
          <p:cNvSpPr txBox="1">
            <a:spLocks/>
          </p:cNvSpPr>
          <p:nvPr/>
        </p:nvSpPr>
        <p:spPr>
          <a:xfrm>
            <a:off x="5389563" y="6659562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</a:t>
            </a:r>
            <a:r>
              <a:rPr lang="en-US" b="0" dirty="0" err="1"/>
              <a:t>Zef</a:t>
            </a:r>
            <a:r>
              <a:rPr lang="en-US" b="0" dirty="0"/>
              <a:t> </a:t>
            </a:r>
            <a:r>
              <a:rPr lang="en-US" b="0" dirty="0" err="1"/>
              <a:t>Nikolla</a:t>
            </a:r>
            <a:r>
              <a:rPr lang="en-US" b="0" dirty="0"/>
              <a:t>/Facebook via Bloomberg/Getty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62710798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48789" y="252052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3000" y="160338"/>
            <a:ext cx="7467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FOUR IMPORTANT SOCIAL NETWORKS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TWITTER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539583"/>
            <a:ext cx="3821669" cy="3128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Twitter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Twitter in a Brand Manager’</a:t>
            </a:r>
            <a:r>
              <a:rPr lang="en-US" altLang="ja-JP" dirty="0"/>
              <a:t>s Strategy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Connect in Real Time</a:t>
            </a:r>
          </a:p>
          <a:p>
            <a:pPr lvl="1">
              <a:buFont typeface="Arial"/>
              <a:buChar char="•"/>
            </a:pPr>
            <a:r>
              <a:rPr lang="en-US" dirty="0"/>
              <a:t>Interactive and Live Video</a:t>
            </a:r>
          </a:p>
          <a:p>
            <a:pPr lvl="1">
              <a:buFont typeface="Arial"/>
              <a:buChar char="•"/>
            </a:pPr>
            <a:r>
              <a:rPr lang="en-US" dirty="0"/>
              <a:t>Generate Brand Buzz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Follow the Twitter Profiles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41AD71B-0DBF-4BD1-B0BA-41F2CF11876C}"/>
              </a:ext>
            </a:extLst>
          </p:cNvPr>
          <p:cNvSpPr txBox="1">
            <a:spLocks/>
          </p:cNvSpPr>
          <p:nvPr/>
        </p:nvSpPr>
        <p:spPr>
          <a:xfrm>
            <a:off x="6464759" y="5284215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Wendy’s Twitter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192967" name="Picture 12" descr="Click for the Wendy's Twitter pag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55" y="5683472"/>
            <a:ext cx="61436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22" y="1269999"/>
            <a:ext cx="3566212" cy="3320143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BD92762-D4E5-4491-9223-69B0AAF687C4}"/>
              </a:ext>
            </a:extLst>
          </p:cNvPr>
          <p:cNvSpPr txBox="1">
            <a:spLocks/>
          </p:cNvSpPr>
          <p:nvPr/>
        </p:nvSpPr>
        <p:spPr>
          <a:xfrm>
            <a:off x="5389563" y="6659562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©Ken </a:t>
            </a:r>
            <a:r>
              <a:rPr lang="en-US" b="0" dirty="0" err="1"/>
              <a:t>Wolter</a:t>
            </a:r>
            <a:r>
              <a:rPr lang="en-US" b="0" dirty="0"/>
              <a:t>/Shutterstock; Source: Twitter</a:t>
            </a:r>
            <a:br>
              <a:rPr lang="en-US" b="0" dirty="0"/>
            </a:b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6193793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320272"/>
            <a:ext cx="7984331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FOUR IMPORTANT SOCIAL NETWORKS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LINKEDIN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76400" y="1403350"/>
            <a:ext cx="5139267" cy="4051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LinkedIn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LinkedIn in a Brand Manager'</a:t>
            </a:r>
            <a:r>
              <a:rPr lang="en-US" altLang="ja-JP" dirty="0"/>
              <a:t>s Strategy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Building B2B Image</a:t>
            </a:r>
          </a:p>
          <a:p>
            <a:pPr lvl="1">
              <a:buFont typeface="Arial"/>
              <a:buChar char="•"/>
            </a:pPr>
            <a:r>
              <a:rPr lang="en-US" dirty="0"/>
              <a:t>Networking with Industry-Related Groups and Professionals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Identifying Sales Leads and Locating Vendors</a:t>
            </a:r>
          </a:p>
          <a:p>
            <a:pPr lvl="1">
              <a:buFont typeface="Arial"/>
              <a:buChar char="•"/>
            </a:pPr>
            <a:r>
              <a:rPr lang="en-US" dirty="0"/>
              <a:t>Direct Advertising at Specific Companies and People</a:t>
            </a:r>
          </a:p>
        </p:txBody>
      </p:sp>
    </p:spTree>
    <p:extLst>
      <p:ext uri="{BB962C8B-B14F-4D97-AF65-F5344CB8AC3E}">
        <p14:creationId xmlns:p14="http://schemas.microsoft.com/office/powerpoint/2010/main" val="292141675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7" name="AutoShape 5"/>
          <p:cNvSpPr>
            <a:spLocks noChangeArrowheads="1"/>
          </p:cNvSpPr>
          <p:nvPr/>
        </p:nvSpPr>
        <p:spPr bwMode="auto">
          <a:xfrm>
            <a:off x="954087" y="191873"/>
            <a:ext cx="78454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algn="ctr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sz="2400" b="1" dirty="0">
              <a:solidFill>
                <a:srgbClr val="A50532"/>
              </a:solidFill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marL="3175">
              <a:defRPr/>
            </a:pPr>
            <a:r>
              <a:rPr lang="en-US" sz="2800" b="1" dirty="0">
                <a:solidFill>
                  <a:srgbClr val="00B0F0"/>
                </a:solidFill>
              </a:rPr>
              <a:t>FOUR IMPORTANT SOCIAL NETWORKS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LINKEDIN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676400" y="1752600"/>
            <a:ext cx="689791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LinkedIn in a College Senior’s Job Search</a:t>
            </a:r>
            <a:endParaRPr lang="en-US" sz="2800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Write Informative, Short Headline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Include Professional Photo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Create Professional Summary</a:t>
            </a:r>
          </a:p>
          <a:p>
            <a:pPr lvl="1">
              <a:buFont typeface="Arial"/>
              <a:buChar char="•"/>
            </a:pPr>
            <a:r>
              <a:rPr lang="en-US" dirty="0"/>
              <a:t>Fill the Skills and Expertise Section</a:t>
            </a:r>
          </a:p>
          <a:p>
            <a:pPr lvl="1">
              <a:buFont typeface="Arial"/>
              <a:buChar char="•"/>
            </a:pPr>
            <a:r>
              <a:rPr lang="en-US" dirty="0"/>
              <a:t>Include Recommendations</a:t>
            </a:r>
          </a:p>
          <a:p>
            <a:pPr lvl="1">
              <a:buFont typeface="Arial"/>
              <a:buChar char="•"/>
            </a:pPr>
            <a:r>
              <a:rPr lang="en-US" dirty="0"/>
              <a:t>Set Profile to Public and Create URL</a:t>
            </a:r>
          </a:p>
        </p:txBody>
      </p:sp>
    </p:spTree>
    <p:extLst>
      <p:ext uri="{BB962C8B-B14F-4D97-AF65-F5344CB8AC3E}">
        <p14:creationId xmlns:p14="http://schemas.microsoft.com/office/powerpoint/2010/main" val="42192436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90600" y="158750"/>
            <a:ext cx="8059738" cy="90805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158750"/>
            <a:ext cx="7620000" cy="1258888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(LO)- Advertising, Public Relations</a:t>
            </a:r>
            <a:br>
              <a:rPr lang="en-US" sz="2000" b="1" dirty="0">
                <a:solidFill>
                  <a:srgbClr val="007800"/>
                </a:solidFill>
              </a:rPr>
            </a:br>
            <a:br>
              <a:rPr lang="en-US" sz="1100" b="1" dirty="0">
                <a:solidFill>
                  <a:srgbClr val="007800"/>
                </a:solidFill>
              </a:rPr>
            </a:br>
            <a:endParaRPr lang="en-US" sz="18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417638"/>
            <a:ext cx="73914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/>
              <a:t>Explain the differences between product advertising and institutional advertising and the variations within each.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Describe the steps used to develop, execute, and evaluate an advertising program.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Explain the advantages and disadvantages of alternative advertising media.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Discuss the strengths and weaknesses of consumer-oriented and trade-oriented sales promotions.</a:t>
            </a:r>
          </a:p>
          <a:p>
            <a:pPr>
              <a:buFont typeface="+mj-lt"/>
              <a:buAutoNum type="arabicPeriod"/>
            </a:pP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Recognize public relations as an important form of communication.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487832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269875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85081" y="155575"/>
            <a:ext cx="75438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FOUR IMPORTANT SOCIAL NETWORKS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YOUTUBE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75581" y="1676400"/>
            <a:ext cx="7162800" cy="2946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YouTube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YouTube in a Brand Manager’</a:t>
            </a:r>
            <a:r>
              <a:rPr lang="en-US" altLang="ja-JP" dirty="0"/>
              <a:t>s Strategy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Exploit Visual Aspects of Your Message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Create a Brand Channel with Key Words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Use YouTube Analytics to Target Viewers</a:t>
            </a:r>
          </a:p>
        </p:txBody>
      </p:sp>
    </p:spTree>
    <p:extLst>
      <p:ext uri="{BB962C8B-B14F-4D97-AF65-F5344CB8AC3E}">
        <p14:creationId xmlns:p14="http://schemas.microsoft.com/office/powerpoint/2010/main" val="352510902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19-4</a:t>
            </a:r>
            <a:r>
              <a:rPr lang="en-US" sz="2800" dirty="0"/>
              <a:t>  The number of users and unique visitors for four social network sites: YouTube, Facebook, Twitter, and LinkedIn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 descr="A graph of the monthly market share of visits and number of users for Facebook, Twitter, LinkedIn, and YouTube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05" y="1580242"/>
            <a:ext cx="5806995" cy="46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04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7794-7872-D74C-A186-09AE8DD53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8001000" cy="6096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Monday March 9th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CE40-5930-2548-9C69-C430CF12B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90600"/>
            <a:ext cx="7391400" cy="5562600"/>
          </a:xfrm>
        </p:spPr>
        <p:txBody>
          <a:bodyPr/>
          <a:lstStyle/>
          <a:p>
            <a:r>
              <a:rPr lang="en-US" dirty="0"/>
              <a:t>Read Chapters #20, 21</a:t>
            </a:r>
          </a:p>
          <a:p>
            <a:r>
              <a:rPr lang="en-US" dirty="0"/>
              <a:t>Continue work on your Group Marketing Plan</a:t>
            </a:r>
          </a:p>
          <a:p>
            <a:r>
              <a:rPr lang="en-US" b="1" dirty="0"/>
              <a:t>Team Project Work assignment is due on Wednesday, March 11th</a:t>
            </a:r>
          </a:p>
          <a:p>
            <a:r>
              <a:rPr lang="en-US" dirty="0"/>
              <a:t>Group Leaders come to see me if you have questions/challenges!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F3A24-9B23-244E-8FDE-D12BF9DA59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84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09700" y="7620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971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Lecture #15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Advertising and Public Relations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Social Media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March 4, 2020</a:t>
            </a:r>
          </a:p>
          <a:p>
            <a:pPr eaLnBrk="1" hangingPunct="1">
              <a:defRPr/>
            </a:pPr>
            <a:endParaRPr lang="en-US" sz="1800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49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1143000" y="1603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36245" y="215630"/>
            <a:ext cx="8229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FANTASY IS BECOMING REALITY FOR ADVERTISERS!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64962" y="1888582"/>
            <a:ext cx="4496402" cy="38227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More than 20 Million People have Tried VR and AR Technologies</a:t>
            </a:r>
          </a:p>
          <a:p>
            <a:pPr>
              <a:buFont typeface="Arial"/>
              <a:buChar char="•"/>
            </a:pPr>
            <a:r>
              <a:rPr lang="en-US" sz="2400" dirty="0"/>
              <a:t>Used for More than Video Games!</a:t>
            </a:r>
          </a:p>
          <a:p>
            <a:pPr>
              <a:buFont typeface="Arial"/>
              <a:buChar char="•"/>
            </a:pPr>
            <a:r>
              <a:rPr lang="en-US" sz="2400" dirty="0"/>
              <a:t>VR and AR Offer Unique, Immersive Experiences to Consumers</a:t>
            </a:r>
          </a:p>
          <a:p>
            <a:pPr>
              <a:buFont typeface="Arial"/>
              <a:buChar char="•"/>
            </a:pPr>
            <a:r>
              <a:rPr lang="en-US" sz="2400" dirty="0"/>
              <a:t>New Medium for Advertisers</a:t>
            </a:r>
          </a:p>
          <a:p>
            <a:pPr>
              <a:buFont typeface="Arial"/>
              <a:buChar char="•"/>
            </a:pPr>
            <a:r>
              <a:rPr lang="en-US" sz="2400" dirty="0"/>
              <a:t>Get Consumers’ Undivided Attention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249B1D0-D237-4AC8-A5F3-4EEDA2568BAB}"/>
              </a:ext>
            </a:extLst>
          </p:cNvPr>
          <p:cNvSpPr txBox="1">
            <a:spLocks/>
          </p:cNvSpPr>
          <p:nvPr/>
        </p:nvSpPr>
        <p:spPr>
          <a:xfrm>
            <a:off x="5351045" y="5825582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Virtual Reality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6" name="Picture 9" descr="Click for the Oculus Rift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140220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7999"/>
            <a:ext cx="2793999" cy="2793999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C63085E-BED7-4930-83D8-12DC58AF886A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©Ray Tang/REX/Shutterstock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757851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330187" y="485227"/>
            <a:ext cx="7010400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32065" y="370927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TYPES OF ADVERTISEMENTS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PRODUCT ADVERTISEMENTS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00200" y="1600200"/>
            <a:ext cx="647037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Advertising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Product Advertisements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Three Forms: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Pioneering (or Informational)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Competitive (or Persuasive)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310935104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17394" y="419100"/>
            <a:ext cx="7086600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696200" cy="1143000"/>
          </a:xfrm>
        </p:spPr>
        <p:txBody>
          <a:bodyPr/>
          <a:lstStyle/>
          <a:p>
            <a:r>
              <a:rPr lang="en-US" sz="2200" b="1" dirty="0">
                <a:solidFill>
                  <a:srgbClr val="00B0F0"/>
                </a:solidFill>
              </a:rPr>
              <a:t>TYPES OF ADVERTISEMENTS</a:t>
            </a:r>
            <a:br>
              <a:rPr lang="en-US" sz="22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INSTITUTIONAL ADVERTISEMENTS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00200" y="1600200"/>
            <a:ext cx="5715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Institutional Advertisements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Four Forms: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Advocacy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Pioneering Institutional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Competitive Institutional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Reminder Institutional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8C21C3-B432-41FA-931F-E48C7F001282}"/>
              </a:ext>
            </a:extLst>
          </p:cNvPr>
          <p:cNvSpPr txBox="1">
            <a:spLocks/>
          </p:cNvSpPr>
          <p:nvPr/>
        </p:nvSpPr>
        <p:spPr>
          <a:xfrm>
            <a:off x="6511727" y="4724400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Chevon Ad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4" descr="Click for a Chevron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057" y="5123252"/>
            <a:ext cx="79851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138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28636" y="381853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DEVELOPING THE ADVERTISING PROGRAM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76400" y="1600200"/>
            <a:ext cx="668483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Steps in Developing an Ad Program: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Identifying the Target Audience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Specifying the Advertising 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Setting the Advertising Budget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733B3F1-0FE0-4178-8439-45E46C2A2247}"/>
              </a:ext>
            </a:extLst>
          </p:cNvPr>
          <p:cNvSpPr txBox="1">
            <a:spLocks/>
          </p:cNvSpPr>
          <p:nvPr/>
        </p:nvSpPr>
        <p:spPr>
          <a:xfrm>
            <a:off x="5167217" y="5257800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Kia</a:t>
            </a:r>
          </a:p>
          <a:p>
            <a:r>
              <a:rPr lang="en-US" sz="1800" dirty="0"/>
              <a:t>Super Bowl Ad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4" descr="Click for a Kia Super Bowl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53" y="5224531"/>
            <a:ext cx="79851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3224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184" y="488616"/>
            <a:ext cx="71628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18-1</a:t>
            </a:r>
            <a:r>
              <a:rPr lang="en-US" sz="2800" dirty="0"/>
              <a:t>  </a:t>
            </a:r>
            <a:r>
              <a:rPr lang="en-US" sz="2800" dirty="0">
                <a:solidFill>
                  <a:srgbClr val="C00000"/>
                </a:solidFill>
              </a:rPr>
              <a:t>Super Bowl delivers a huge audience, if you can afford the cost of placing an ad.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 descr="Graph shows how the price of a Super Bowl ad has inceased from  $700 thousand for a 30-second ad in 1990 to $5 million in 2017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00199"/>
            <a:ext cx="5791200" cy="447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243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22363" y="160338"/>
            <a:ext cx="79248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lnSpc>
                <a:spcPct val="8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D5270-DF22-405D-B14E-191E7C2D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9708"/>
            <a:ext cx="7924800" cy="1143000"/>
          </a:xfrm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AA785A"/>
                </a:solidFill>
              </a:rPr>
              <a:t>MARKETING INSIGHTS ABOUT ME </a:t>
            </a:r>
            <a:br>
              <a:rPr lang="en-US" sz="2800" b="1" dirty="0">
                <a:solidFill>
                  <a:srgbClr val="AA785A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Are You an Expert at Picking the Best Super Bowl Ads?</a:t>
            </a:r>
            <a:br>
              <a:rPr lang="en-US" sz="2800" b="1" dirty="0">
                <a:solidFill>
                  <a:srgbClr val="00B0F0"/>
                </a:solidFill>
              </a:rPr>
            </a:b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7" name="Content Placeholder 12"/>
          <p:cNvSpPr txBox="1">
            <a:spLocks/>
          </p:cNvSpPr>
          <p:nvPr/>
        </p:nvSpPr>
        <p:spPr>
          <a:xfrm>
            <a:off x="1447800" y="1830046"/>
            <a:ext cx="5944317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b="1" dirty="0"/>
              <a:t>Super Bowl Is an Exciting Time for Marketers – and Stressful, too!</a:t>
            </a:r>
          </a:p>
          <a:p>
            <a:pPr marL="0" indent="0">
              <a:buFontTx/>
              <a:buNone/>
            </a:pPr>
            <a:endParaRPr lang="en-US" sz="2400" b="1" dirty="0"/>
          </a:p>
          <a:p>
            <a:pPr marL="0" indent="0">
              <a:buFontTx/>
              <a:buNone/>
            </a:pPr>
            <a:r>
              <a:rPr lang="en-US" sz="2400" b="1" dirty="0"/>
              <a:t>As You Watch Super Bowl Ads, Evaluate Elements that Create Good Advertising and Select Your Top 10</a:t>
            </a:r>
          </a:p>
          <a:p>
            <a:pPr marL="0" indent="0">
              <a:buFontTx/>
              <a:buNone/>
            </a:pPr>
            <a:endParaRPr lang="en-US" sz="2400" b="1" dirty="0"/>
          </a:p>
          <a:p>
            <a:pPr marL="0" indent="0">
              <a:buFontTx/>
              <a:buNone/>
            </a:pPr>
            <a:r>
              <a:rPr lang="en-US" sz="2400" b="1" dirty="0"/>
              <a:t>How do Your Choices Compare with USA Today’s Ad Meter?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18EB36D-3B5A-439F-95A8-14B32F26DE09}"/>
              </a:ext>
            </a:extLst>
          </p:cNvPr>
          <p:cNvSpPr txBox="1">
            <a:spLocks/>
          </p:cNvSpPr>
          <p:nvPr/>
        </p:nvSpPr>
        <p:spPr>
          <a:xfrm>
            <a:off x="7057235" y="4016828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Super Bowl</a:t>
            </a:r>
          </a:p>
          <a:p>
            <a:r>
              <a:rPr lang="en-US" sz="1800" dirty="0"/>
              <a:t>Ad Meter</a:t>
            </a:r>
          </a:p>
          <a:p>
            <a:r>
              <a:rPr lang="en-US" sz="1800" dirty="0"/>
              <a:t>USA Today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86473" name="Picture 9" descr="Click for a link to the Super Bowl Ad Meter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67" y="5033673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7C3B19C6-48CC-4F89-8862-EC8502E00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 hidden="1">
            <a:extLst>
              <a:ext uri="{FF2B5EF4-FFF2-40B4-BE49-F238E27FC236}">
                <a16:creationId xmlns:a16="http://schemas.microsoft.com/office/drawing/2014/main" id="{1CBDFFA4-0444-4BEA-97D3-35A7BFA2D1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94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2744</TotalTime>
  <Words>1323</Words>
  <Application>Microsoft Macintosh PowerPoint</Application>
  <PresentationFormat>On-screen Show (4:3)</PresentationFormat>
  <Paragraphs>228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General Presentation-building-side</vt:lpstr>
      <vt:lpstr>The Rady School of Management </vt:lpstr>
      <vt:lpstr>Announcements</vt:lpstr>
      <vt:lpstr>LEARNING OBJECTIVES (LO)- Advertising, Public Relations  </vt:lpstr>
      <vt:lpstr>FANTASY IS BECOMING REALITY FOR ADVERTISERS!</vt:lpstr>
      <vt:lpstr>TYPES OF ADVERTISEMENTS PRODUCT ADVERTISEMENTS</vt:lpstr>
      <vt:lpstr>TYPES OF ADVERTISEMENTS INSTITUTIONAL ADVERTISEMENTS</vt:lpstr>
      <vt:lpstr>DEVELOPING THE ADVERTISING PROGRAM</vt:lpstr>
      <vt:lpstr>FIGURE 18-1  Super Bowl delivers a huge audience, if you can afford the cost of placing an ad.</vt:lpstr>
      <vt:lpstr>MARKETING INSIGHTS ABOUT ME  Are You an Expert at Picking the Best Super Bowl Ads? </vt:lpstr>
      <vt:lpstr>DEVELOPING THE ADVERTISING PROGRAM DESIGNING THE ADVERTISEMENT (1 of 2)</vt:lpstr>
      <vt:lpstr>DEVELOPING THE ADVERTISING PROGRAM DESIGNING THE ADVERTISEMENT (2 of 2)</vt:lpstr>
      <vt:lpstr>FIGURE 18-2  Television, direct mail, and newspapers account for more than 75% of all advertising expenditures ($ in millions).</vt:lpstr>
      <vt:lpstr>APPLYING MARKETING METRICS  What Is the Best Way to Reach 1,000 Customers?</vt:lpstr>
      <vt:lpstr>DEVELOPING THE ADVERTISING PROGRAM DIFFERENT MEDIA ALTERNATIVES</vt:lpstr>
      <vt:lpstr>DEVELOPING THE ADVERTISING PROGRAM DIFFERENT MEDIA ALTERNATIVES</vt:lpstr>
      <vt:lpstr>FIGURE 18-4  Google, Microsoft, and Yahoo! have the largest shares of Internet searches and offer opportunities for  online advertising </vt:lpstr>
      <vt:lpstr>FIGURE 18-6  Sales promotions can be used to achieve many objectives </vt:lpstr>
      <vt:lpstr>SALES PROMOTION CONSUMER-ORIENTED SALES PROMOTION</vt:lpstr>
      <vt:lpstr>SALES PROMOTION TRADE-ORIENTED SALES PROMOTION (1 of 2)</vt:lpstr>
      <vt:lpstr>SALES PROMOTION TRADE-ORIENTED SALES PROMOTION (2 of 2)</vt:lpstr>
      <vt:lpstr>PUBLIC RELATIONS</vt:lpstr>
      <vt:lpstr>The Rady School of Management </vt:lpstr>
      <vt:lpstr>LEARNING OBJECTIVES (LO)- Social Media </vt:lpstr>
      <vt:lpstr>MOBILE MOMENTS WILL SOON INCLUDE A NICE RIDE!</vt:lpstr>
      <vt:lpstr>UNDERSTANDING SOCIAL MEDIA WHAT ARE SOCIAL MEDIA? (2 of 2)</vt:lpstr>
      <vt:lpstr>FOUR IMPORTANT SOCIAL NETWORKS FACEBOOK (1 of 2)</vt:lpstr>
      <vt:lpstr>FOUR IMPORTANT SOCIAL NETWORKS TWITTER</vt:lpstr>
      <vt:lpstr>FOUR IMPORTANT SOCIAL NETWORKS LINKEDIN (1 of 2)</vt:lpstr>
      <vt:lpstr>FOUR IMPORTANT SOCIAL NETWORKS LINKEDIN (2 of 2)</vt:lpstr>
      <vt:lpstr>FOUR IMPORTANT SOCIAL NETWORKS YOUTUBE</vt:lpstr>
      <vt:lpstr>FIGURE 19-4  The number of users and unique visitors for four social network sites: YouTube, Facebook, Twitter, and LinkedIn</vt:lpstr>
      <vt:lpstr>Monday March 9th Assignment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158</cp:revision>
  <cp:lastPrinted>2013-04-01T20:55:20Z</cp:lastPrinted>
  <dcterms:created xsi:type="dcterms:W3CDTF">2011-10-17T21:09:11Z</dcterms:created>
  <dcterms:modified xsi:type="dcterms:W3CDTF">2020-03-01T19:03:27Z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